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391" r:id="rId3"/>
    <p:sldId id="1392" r:id="rId4"/>
    <p:sldId id="1402" r:id="rId5"/>
    <p:sldId id="1403" r:id="rId6"/>
    <p:sldId id="1404" r:id="rId7"/>
    <p:sldId id="1405" r:id="rId8"/>
    <p:sldId id="1394" r:id="rId9"/>
    <p:sldId id="1407" r:id="rId10"/>
    <p:sldId id="1408" r:id="rId11"/>
    <p:sldId id="1410" r:id="rId12"/>
    <p:sldId id="14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17C9-93B8-4BB8-B4E4-BC2D5863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A29-AD6A-4E0D-A7AA-07B8C68176F5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27072-D197-47C4-9688-243D3D18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E3D2-9DA3-4DAE-A99D-BE7CCE21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226B-1C9A-41DD-987B-CEE9796D0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E0071-B5E0-4C1A-A26E-399B333E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94F4-3882-47CB-B34E-D4B751627C9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D694-40EB-4A2C-BE82-F969CB48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85FCE-FBBB-4D2B-AA01-A9671153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A9B4-D210-4817-85F2-295E71591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793E-764F-4369-88BF-1369C5C4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A087-91DF-4E95-A534-CEAAA648611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9D50-46CE-4170-B724-93F7AE73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0732-B974-49B1-952A-04C0E2A0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CA79-1859-41E0-A722-B347E7A2F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4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468AF-E5DA-4949-9D96-1ACC79F1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23A2-5B02-4C53-89DA-F83F94D5180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D13FA-3E97-44E5-9D77-48649148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5D1903-59DB-48F0-BD54-D574142A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F1ED-623B-47E3-B721-F28693EF4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E6578-6406-4E26-B3E5-BC93DBAB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2200-6E19-4809-A85C-2917D2A34B66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347882-1E3F-416F-AF52-E5515CFA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D1055D-F0CB-4055-8D13-7D4CC605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D625-174F-4A70-A41B-E0B2B9BAF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E304F3-E524-400A-BB6A-F531BF20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B6CE-B686-4F85-984C-4B3AB519EDF6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ABD11F-1D66-4D5C-8F23-55D50953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CFB8C4-9FCD-4EEB-84F3-ABFE39DC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5CCC-28F9-40A9-BACF-942CE415D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8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21279F-E512-4EF2-8436-7B3B15DD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29DC-4990-429C-9783-3270693A4ED0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E4BE5C-AC91-407F-90DC-3AE6B442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4981E7-182D-446E-B90F-40D96771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71B7-ECE3-414C-849F-EA8C595BA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17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09D748-3601-49E1-8E5F-024545A3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1668-F891-4F12-BDC8-02F0708B92C1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D419E7-FB91-430B-9D3E-002B25D1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34AEF0-2FBF-4EBC-887C-092F98D7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4CBB-1A96-460E-8804-A5EC1EBC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4F8272-A671-4E68-9228-AA1BB8E2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C882-52C7-46B5-BE9C-4E856DFD17D8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BADAFD-07C6-46AB-98B7-3D8CA0BC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6520D0-70CC-481C-B84D-577D3DFF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9398-FAD6-4F67-AE14-E8F4FC10B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8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1A492-7341-479B-97EE-D359B1D5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E667-0C3A-4347-8AD0-2BDFEB9F0DFB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697C-FFEA-444F-9CC2-6546C74F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B8D4-5C55-4763-A41F-38BD8F82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E40E-FE6E-431A-BF7D-5F94F458A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8932B-0755-42AA-8461-A69E9FB1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A212-CA26-4689-835E-943574EF6258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AD174-36C9-4398-9AD1-F3DB25EA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2899-68CB-4E52-A3BD-61892AD9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B20B-C5C8-4909-9854-D4AC3BFBC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4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B4422-168B-4B80-A26E-F581A892E840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D2B8-7D5D-4CE5-B9B1-D419A58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CDBB83-08B7-4292-8C7D-DA513C74FA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DD6559-7E62-4460-96DB-DDF6F9CC1A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4DBDD-05A0-4927-B036-E9ADF0F1A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E74768D-4226-4226-A293-5A17A3AAEB80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588EF-D928-4064-AC1C-087CF01D3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CC7A-88B7-4D00-808A-E0BB8AD87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18164B-1674-4B11-9B39-2EBAA0057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7593A-CC6D-4C1F-B4C5-97902ED84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156200" cy="26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DD16D6-5A05-4174-AF05-286CD874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98" y="481264"/>
            <a:ext cx="3153155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00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Pierre-Yves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B6A51-767B-42BF-87BE-A95FC04C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5933" y="481264"/>
            <a:ext cx="1659636" cy="1857871"/>
          </a:xfrm>
          <a:prstGeom prst="rect">
            <a:avLst/>
          </a:prstGeom>
          <a:solidFill>
            <a:srgbClr val="34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66DEC5-DF59-4918-8F2F-0388AB0BD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9013" y="3536045"/>
            <a:ext cx="1659636" cy="2857897"/>
          </a:xfrm>
          <a:prstGeom prst="rect">
            <a:avLst/>
          </a:prstGeom>
          <a:solidFill>
            <a:srgbClr val="34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ADE533-64CB-46C1-B6CD-7DEA42EA3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99360" y="4459986"/>
            <a:ext cx="2948940" cy="0"/>
          </a:xfrm>
          <a:prstGeom prst="line">
            <a:avLst/>
          </a:prstGeom>
          <a:ln>
            <a:solidFill>
              <a:srgbClr val="566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standing in a kitchen&#10;&#10;Description generated with high confidence">
            <a:extLst>
              <a:ext uri="{FF2B5EF4-FFF2-40B4-BE49-F238E27FC236}">
                <a16:creationId xmlns:a16="http://schemas.microsoft.com/office/drawing/2014/main" id="{4708BB9D-0020-4563-B33C-2E6AB1CB8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1" r="11477"/>
          <a:stretch/>
        </p:blipFill>
        <p:spPr>
          <a:xfrm>
            <a:off x="295978" y="2503727"/>
            <a:ext cx="3349592" cy="3897073"/>
          </a:xfrm>
          <a:prstGeom prst="rect">
            <a:avLst/>
          </a:prstGeom>
        </p:spPr>
      </p:pic>
      <p:pic>
        <p:nvPicPr>
          <p:cNvPr id="5" name="Picture 4" descr="A picture containing person, indoor, man, cabinet&#10;&#10;Description generated with very high confidence">
            <a:extLst>
              <a:ext uri="{FF2B5EF4-FFF2-40B4-BE49-F238E27FC236}">
                <a16:creationId xmlns:a16="http://schemas.microsoft.com/office/drawing/2014/main" id="{EDE0B1A2-251D-4A05-8292-60C11D502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r="5" b="4085"/>
          <a:stretch/>
        </p:blipFill>
        <p:spPr>
          <a:xfrm rot="5400000">
            <a:off x="3147722" y="1094613"/>
            <a:ext cx="2887056" cy="1660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87FDCD-43EE-452B-822A-B8983214B33E}"/>
              </a:ext>
            </a:extLst>
          </p:cNvPr>
          <p:cNvSpPr txBox="1"/>
          <p:nvPr/>
        </p:nvSpPr>
        <p:spPr>
          <a:xfrm>
            <a:off x="5862669" y="4641827"/>
            <a:ext cx="26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Fourth Generation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Wine Grower</a:t>
            </a:r>
          </a:p>
        </p:txBody>
      </p:sp>
    </p:spTree>
    <p:extLst>
      <p:ext uri="{BB962C8B-B14F-4D97-AF65-F5344CB8AC3E}">
        <p14:creationId xmlns:p14="http://schemas.microsoft.com/office/powerpoint/2010/main" val="18711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Box 2">
            <a:extLst>
              <a:ext uri="{FF2B5EF4-FFF2-40B4-BE49-F238E27FC236}">
                <a16:creationId xmlns:a16="http://schemas.microsoft.com/office/drawing/2014/main" id="{F7FCA499-CF12-47D3-A460-6035E887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DOMAINE DE LA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3600" b="1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Bretonni</a:t>
            </a:r>
            <a:r>
              <a:rPr lang="en-US" altLang="en-US" sz="3600" b="1" dirty="0" err="1"/>
              <a:t>È</a:t>
            </a:r>
            <a:r>
              <a:rPr lang="en-US" sz="3600" b="1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</a:t>
            </a:r>
            <a:endParaRPr lang="en-US" altLang="en-US" sz="3600" b="1" dirty="0"/>
          </a:p>
        </p:txBody>
      </p:sp>
      <p:sp>
        <p:nvSpPr>
          <p:cNvPr id="166915" name="TextBox 3">
            <a:extLst>
              <a:ext uri="{FF2B5EF4-FFF2-40B4-BE49-F238E27FC236}">
                <a16:creationId xmlns:a16="http://schemas.microsoft.com/office/drawing/2014/main" id="{493ABD58-8E8C-4EE7-8FCD-6AC760F2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81943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Muscadet </a:t>
            </a:r>
            <a:r>
              <a:rPr lang="en-US" altLang="en-US" sz="3600" dirty="0" err="1"/>
              <a:t>Sevre</a:t>
            </a:r>
            <a:r>
              <a:rPr lang="en-US" altLang="en-US" sz="3600" dirty="0"/>
              <a:t>-et-Maine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B67EC-C680-4652-B500-DDD00B11DC01}"/>
              </a:ext>
            </a:extLst>
          </p:cNvPr>
          <p:cNvSpPr txBox="1"/>
          <p:nvPr/>
        </p:nvSpPr>
        <p:spPr>
          <a:xfrm>
            <a:off x="2857500" y="2554577"/>
            <a:ext cx="60198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i="1" dirty="0">
                <a:latin typeface="+mn-lt"/>
              </a:rPr>
              <a:t>100% </a:t>
            </a:r>
            <a:r>
              <a:rPr lang="en-US" sz="2400" i="1" dirty="0">
                <a:latin typeface="+mn-lt"/>
              </a:rPr>
              <a:t>Melon de Bourgogne</a:t>
            </a:r>
          </a:p>
          <a:p>
            <a:pPr eaLnBrk="1" hangingPunct="1">
              <a:defRPr/>
            </a:pPr>
            <a:endParaRPr lang="en-US" sz="2400" dirty="0">
              <a:latin typeface="+mn-lt"/>
            </a:endParaRPr>
          </a:p>
          <a:p>
            <a:pPr eaLnBrk="1" hangingPunct="1">
              <a:defRPr/>
            </a:pPr>
            <a:r>
              <a:rPr lang="en-US" sz="2400" dirty="0">
                <a:latin typeface="+mn-lt"/>
              </a:rPr>
              <a:t>Domaine de La </a:t>
            </a:r>
            <a:r>
              <a:rPr lang="en-US" sz="2400" dirty="0" err="1">
                <a:latin typeface="+mn-lt"/>
              </a:rPr>
              <a:t>Bretonnière</a:t>
            </a:r>
            <a:r>
              <a:rPr lang="en-US" sz="2400" dirty="0">
                <a:latin typeface="+mn-lt"/>
              </a:rPr>
              <a:t> has been in the Charpentier family for four generations, today run by brothers Pierre-Yves and Patrice.  35 year old vines on green gneiss soil over clay.  </a:t>
            </a:r>
            <a:r>
              <a:rPr lang="en-US" sz="2400" dirty="0" err="1">
                <a:latin typeface="+mn-lt"/>
              </a:rPr>
              <a:t>Vinification</a:t>
            </a:r>
            <a:r>
              <a:rPr lang="en-US" sz="2400" dirty="0">
                <a:latin typeface="+mn-lt"/>
              </a:rPr>
              <a:t> and </a:t>
            </a:r>
            <a:r>
              <a:rPr lang="en-US" sz="2400" dirty="0" err="1">
                <a:latin typeface="+mn-lt"/>
              </a:rPr>
              <a:t>elevage</a:t>
            </a:r>
            <a:r>
              <a:rPr lang="en-US" sz="2400" dirty="0">
                <a:latin typeface="+mn-lt"/>
              </a:rPr>
              <a:t> is in concrete vats which are buried underground – brief aging on the lees for 6 months before bottling. </a:t>
            </a:r>
          </a:p>
        </p:txBody>
      </p:sp>
      <p:pic>
        <p:nvPicPr>
          <p:cNvPr id="3" name="Picture 2" descr="A close up of a beverage&#10;&#10;Description generated with high confidence">
            <a:extLst>
              <a:ext uri="{FF2B5EF4-FFF2-40B4-BE49-F238E27FC236}">
                <a16:creationId xmlns:a16="http://schemas.microsoft.com/office/drawing/2014/main" id="{3A632EEA-05B8-43AD-B06D-6ECDE38F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r="25026"/>
          <a:stretch/>
        </p:blipFill>
        <p:spPr>
          <a:xfrm>
            <a:off x="266700" y="0"/>
            <a:ext cx="2133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1A4FAD29-0FF3-4B73-9608-52BE30D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656045"/>
            <a:ext cx="4915159" cy="5553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1BE74-62FE-40A7-89B4-4E45C5104A2B}"/>
              </a:ext>
            </a:extLst>
          </p:cNvPr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LOIRE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8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414461A-1148-437F-924F-BEC0F52DB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144000" cy="46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2786CA3-6E30-494F-B105-824BDCDF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r="-1" b="21045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3587008-AB1E-4111-A10C-D53EFD9E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" y="0"/>
            <a:ext cx="657796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E216EA-10A1-4626-A726-66D65D304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68" y="990600"/>
            <a:ext cx="1422400" cy="7360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074B91-7B79-45E2-B720-610787C9909A}"/>
              </a:ext>
            </a:extLst>
          </p:cNvPr>
          <p:cNvCxnSpPr/>
          <p:nvPr/>
        </p:nvCxnSpPr>
        <p:spPr>
          <a:xfrm flipH="1">
            <a:off x="4572000" y="1600200"/>
            <a:ext cx="581468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1A091897-818A-476F-8F05-8EFF81F9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828" y="228600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MUSCADET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SÈVRE-ET-MAINE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205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een field with trees in the background&#10;&#10;Description generated with very high confidence">
            <a:extLst>
              <a:ext uri="{FF2B5EF4-FFF2-40B4-BE49-F238E27FC236}">
                <a16:creationId xmlns:a16="http://schemas.microsoft.com/office/drawing/2014/main" id="{444113EF-D997-4934-ADE7-422D64CC8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9091" r="2585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26808-D5F7-446D-A82F-930D49C5D5B4}"/>
              </a:ext>
            </a:extLst>
          </p:cNvPr>
          <p:cNvSpPr txBox="1"/>
          <p:nvPr/>
        </p:nvSpPr>
        <p:spPr>
          <a:xfrm>
            <a:off x="562681" y="632990"/>
            <a:ext cx="3046982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100" b="1">
                <a:latin typeface="+mj-lt"/>
                <a:ea typeface="+mj-ea"/>
                <a:cs typeface="+mj-cs"/>
              </a:rPr>
              <a:t>AOC MUSCADET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100" b="1">
                <a:latin typeface="+mj-lt"/>
                <a:ea typeface="+mj-ea"/>
                <a:cs typeface="+mj-cs"/>
              </a:rPr>
              <a:t>SÈVRE-ET-MAINE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F3590-4628-4863-B262-91E3BC7A709D}"/>
              </a:ext>
            </a:extLst>
          </p:cNvPr>
          <p:cNvSpPr txBox="1"/>
          <p:nvPr/>
        </p:nvSpPr>
        <p:spPr>
          <a:xfrm>
            <a:off x="390181" y="1774372"/>
            <a:ext cx="304698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/>
              <a:t>Unlike other Appellation d'origine contrôlée wines, Muscadet is not named for its growing region or variety (as in Alsace).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/>
              <a:t>The name comes from the phrase </a:t>
            </a:r>
            <a:r>
              <a:rPr lang="en-US" altLang="en-US" sz="1600" i="1"/>
              <a:t>vin qui a un goût musqué </a:t>
            </a:r>
            <a:r>
              <a:rPr lang="en-US" altLang="en-US" sz="1600"/>
              <a:t>- 'wine with a musk-like taste.’</a:t>
            </a:r>
          </a:p>
        </p:txBody>
      </p:sp>
    </p:spTree>
    <p:extLst>
      <p:ext uri="{BB962C8B-B14F-4D97-AF65-F5344CB8AC3E}">
        <p14:creationId xmlns:p14="http://schemas.microsoft.com/office/powerpoint/2010/main" val="39539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ACD458-50D5-463E-9AB4-D65F14458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700" b="1"/>
              <a:t>MELON DE BOURGOGNE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323BD-2A2A-4BBB-84FB-6B1133390D6B}"/>
              </a:ext>
            </a:extLst>
          </p:cNvPr>
          <p:cNvSpPr txBox="1"/>
          <p:nvPr/>
        </p:nvSpPr>
        <p:spPr>
          <a:xfrm>
            <a:off x="491490" y="2575034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As its name suggests, Melon’s origin is Burgundian - one of the many progeny of Pinot and </a:t>
            </a:r>
            <a:r>
              <a:rPr lang="en-US" sz="1600" dirty="0" err="1">
                <a:latin typeface="+mn-lt"/>
              </a:rPr>
              <a:t>Gouais</a:t>
            </a:r>
            <a:r>
              <a:rPr lang="en-US" sz="1600" dirty="0">
                <a:latin typeface="+mn-lt"/>
              </a:rPr>
              <a:t> Blanc.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Melon was outlawed from Burgundy just like Gamay at various times during the 16th and 17th centuries. 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Resistant to the cold and produces quite regularly and generously.</a:t>
            </a:r>
          </a:p>
        </p:txBody>
      </p:sp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22FE6F8A-8B59-4243-AD8F-3E39D0013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8620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333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DEBA2FA7-5F2F-4506-96F7-E9E0CD24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r="404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B3193-42B5-4895-ACE0-D2BE3C0BE1A6}"/>
              </a:ext>
            </a:extLst>
          </p:cNvPr>
          <p:cNvSpPr txBox="1"/>
          <p:nvPr/>
        </p:nvSpPr>
        <p:spPr>
          <a:xfrm>
            <a:off x="304800" y="381000"/>
            <a:ext cx="3406140" cy="883920"/>
          </a:xfrm>
          <a:prstGeom prst="rect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Bretonni</a:t>
            </a:r>
            <a:r>
              <a:rPr lang="en-US" altLang="en-US" sz="2400" dirty="0" err="1">
                <a:latin typeface="+mj-lt"/>
              </a:rPr>
              <a:t>È</a:t>
            </a: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</a:t>
            </a: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vineyards</a:t>
            </a:r>
          </a:p>
        </p:txBody>
      </p:sp>
    </p:spTree>
    <p:extLst>
      <p:ext uri="{BB962C8B-B14F-4D97-AF65-F5344CB8AC3E}">
        <p14:creationId xmlns:p14="http://schemas.microsoft.com/office/powerpoint/2010/main" val="307988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bottle of wine&#10;&#10;Description generated with very high confidence">
            <a:extLst>
              <a:ext uri="{FF2B5EF4-FFF2-40B4-BE49-F238E27FC236}">
                <a16:creationId xmlns:a16="http://schemas.microsoft.com/office/drawing/2014/main" id="{FA9F143F-16FD-4A3E-89C8-22544021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D0647-F22D-49D5-9A28-7EB6B4FDEA63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Patrice &amp; Pierre-Yves Charpentier</a:t>
            </a:r>
            <a:endParaRPr lang="en-US" sz="3100" cap="all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3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167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Gill Sans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MELON DE BOURGOGNE</vt:lpstr>
      <vt:lpstr>PowerPoint Presentation</vt:lpstr>
      <vt:lpstr>PowerPoint Presentation</vt:lpstr>
      <vt:lpstr>Pierre-Yves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Peterson</dc:creator>
  <cp:lastModifiedBy>Emily Peterson</cp:lastModifiedBy>
  <cp:revision>2</cp:revision>
  <dcterms:created xsi:type="dcterms:W3CDTF">2018-06-15T15:24:14Z</dcterms:created>
  <dcterms:modified xsi:type="dcterms:W3CDTF">2018-06-15T15:27:49Z</dcterms:modified>
</cp:coreProperties>
</file>